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handoutMasterIdLst>
    <p:handoutMasterId r:id="rId20"/>
  </p:handoutMasterIdLst>
  <p:sldIdLst>
    <p:sldId id="276" r:id="rId2"/>
    <p:sldId id="277" r:id="rId3"/>
    <p:sldId id="278" r:id="rId4"/>
    <p:sldId id="279" r:id="rId5"/>
    <p:sldId id="280" r:id="rId6"/>
    <p:sldId id="281" r:id="rId7"/>
    <p:sldId id="284" r:id="rId8"/>
    <p:sldId id="285" r:id="rId9"/>
    <p:sldId id="282" r:id="rId10"/>
    <p:sldId id="283" r:id="rId11"/>
    <p:sldId id="293" r:id="rId12"/>
    <p:sldId id="291" r:id="rId13"/>
    <p:sldId id="290" r:id="rId14"/>
    <p:sldId id="288" r:id="rId15"/>
    <p:sldId id="287" r:id="rId16"/>
    <p:sldId id="286" r:id="rId17"/>
    <p:sldId id="294" r:id="rId1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28" autoAdjust="0"/>
    <p:restoredTop sz="94705" autoAdjust="0"/>
  </p:normalViewPr>
  <p:slideViewPr>
    <p:cSldViewPr>
      <p:cViewPr varScale="1">
        <p:scale>
          <a:sx n="108" d="100"/>
          <a:sy n="108" d="100"/>
        </p:scale>
        <p:origin x="95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1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9AA9F876-FBF1-4676-8286-386CA55EE6D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C8CEC21A-1663-4F8B-AE2B-7269F0F3F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10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BCF695B9-2F10-4BFF-8C4F-3CAD7584AD02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5" tIns="46657" rIns="93315" bIns="4665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6E857DD5-D97F-4DEB-AC81-CE9EEAC26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98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57DD5-D97F-4DEB-AC81-CE9EEAC269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34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57DD5-D97F-4DEB-AC81-CE9EEAC269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10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topics have been combined at the request of Waterways meeting 10/09/19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57DD5-D97F-4DEB-AC81-CE9EEAC269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2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/>
              <a:t>2018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77197F-AA43-4143-85A3-471F563D2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197F-AA43-4143-85A3-471F563D2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197F-AA43-4143-85A3-471F563D2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197F-AA43-4143-85A3-471F563D22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197F-AA43-4143-85A3-471F563D22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197F-AA43-4143-85A3-471F563D22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197F-AA43-4143-85A3-471F563D22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197F-AA43-4143-85A3-471F563D225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197F-AA43-4143-85A3-471F563D2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en-US"/>
              <a:t>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197F-AA43-4143-85A3-471F563D22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77197F-AA43-4143-85A3-471F563D225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2018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77197F-AA43-4143-85A3-471F563D22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81000"/>
            <a:ext cx="83820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Jacksonville Waterways Commission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Activation Focus Areas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1066800" cy="152400"/>
          </a:xfrm>
        </p:spPr>
        <p:txBody>
          <a:bodyPr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087229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Paddling Guides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Updating existing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paddling guides a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 the creation of new paddling guides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(Existing) Intracoastal Paddling Guide: ICW between St. Johns County line to SJR (just received grant to update this guide which was originally developed in 2008)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(Existing) Timucuan Trail Paddling Guide:  Timucuan Preserve area, including ICW from SJR to Nassau River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(Existing) Greater Jacksonville Paddling Guide:  main stem of SJR from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Julington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Creek to Trout River at Jacksonville Zoo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(Proposed) Thomas Creek &amp; Nassau River (including Pumpkin Hill Creek and other nearby tributaries) to Atlantic Ocean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(Proposed) St. Johns River from Jax Zoo to Mayport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(Proposed) Trout and Ribault Rivers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(Proposed) Ortega River, including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McGirts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Fishing and Cedar Creeks</a:t>
            </a:r>
          </a:p>
          <a:p>
            <a:pPr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(Proposed)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Julington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Durbin Creeks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Parks; Visit Jacksonville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Timucuan Parks Foundation has  trail info as do other groups- needs to be consolidated and confirmed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pPr>
              <a:buClr>
                <a:srgbClr val="2DA2BF"/>
              </a:buClr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Hoyles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4033829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ED435-06A2-4DD3-95C1-A9EAF684B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Cultivate a Culture Around Our Rivers &amp; Ocean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05461E-150C-4B7D-A3DB-9939C3D946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87A188-B514-46A6-B4C3-CFFC61C129CB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88A1BC-3C32-4921-89CD-46539075A802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The city should </a:t>
            </a:r>
            <a:r>
              <a:rPr lang="en-US" sz="12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cultivate a culture</a:t>
            </a: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proclaims the great attributes of our rivers and ocean.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8E8D51-C8D3-41A8-8616-1EE6080855A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JAXUSA</a:t>
            </a:r>
          </a:p>
          <a:p>
            <a:pPr mar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TruJax</a:t>
            </a: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Chamber</a:t>
            </a:r>
          </a:p>
          <a:p>
            <a:pPr mar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COJ Public Affairs and Special Events</a:t>
            </a:r>
          </a:p>
          <a:p>
            <a:pPr mar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TDC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Commissioner Haskell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C0DF4C-A582-43E6-87A7-801B167D5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53471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23684-1B6F-453E-BF77-C038CE80A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Boat Show Presence &amp; Access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76548-71C1-4072-AF25-79B00278FC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38CCBB-423A-4097-B3ED-4870D073257B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381EDA-E974-4AB5-A9FF-372B0912B65F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Increase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Boat Show presence and access</a:t>
            </a: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local boat shows the city should have a presence where information is distributed on the many water sport opportunities in Jacksonville.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Jacksonville should expand on the boat shows to include transportation to and from the hotels and the exhibition center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DCA8AC-E2B6-417A-AFB4-A8B72A5FC7C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Sports and Entertainment</a:t>
            </a: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 Jacksonville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Haskell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3821E7-9803-4366-BB58-E0AB261AF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724262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0FE66-07CD-4BDD-B2C2-F81C82377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&amp; Promote More Water Related Events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8FECA-A495-4860-A107-F8F64F06C6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34AC7-F1CA-4A7F-817B-072D9F86A7CA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3F46B4-88D6-442B-9128-EA6C0064BC36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and promote more water related events</a:t>
            </a: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Jacksonville should develop more annual and seasonal events related to boating and fishing such as a Jacksonville Boating Week or a "Captain Day" to highlight the local charter boat captains available for hire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to the Bartram Frolic to recognize our role in Bartram’s travels on the St. Johns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the Lighted Boat Parade Jacksonville should provide onshore activities such as a snow village or holiday event.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the Jacksonville Sports and Entertainment Division get more involved with water sports including promoting an annual Poker Run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BF0E94-E60D-4F7D-979A-C58DE9B504F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Sports and Entertainment</a:t>
            </a: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 Jacksonville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Haskell</a:t>
            </a:r>
          </a:p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52DFE-8D12-439B-88CE-A7E230C53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149401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6A180-8EBC-4870-8F50-297283160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Concessionaires/Vendors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47279-B077-448C-BFB9-A2286A9F7C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5A7FFF-2139-4999-81BE-161C124FCA6C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5C171A-D7AD-4C0F-90A9-CD615912C4E0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number of concessionaires/vendors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providing services for water related recreation; Create policies to allow private, for-profit vendors to use public facilities with waterway activation equipment and services; to adopt parks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Boat and jet ski rental opportunities as well as charter boat operations.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Kayak and Canoe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Paddleboards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Sailboats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 Vendors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Bicycles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Horses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6E7958-B350-4639-A8A7-9399A47D358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Parks</a:t>
            </a: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Chamber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DEA4BA-4E9C-4575-ADFA-8CCD25E28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29464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42B91-536C-4360-85B3-F9F4E2F58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Expand Nature Experience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7D22E-00A5-4400-BCEF-307EDDA56F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189550-47A8-4628-B84C-19617DF8C0F3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79CB6B-4425-4E28-BB98-66B486699C4C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 Expand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Nature Experience </a:t>
            </a: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Recognize Betz/Cedar Point/Pumpkin Hill as the hub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Betz Tiger Point amenities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Coordinate with State and National Parks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Sisters Creek for nature center/kayak center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Acquire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Pelotes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Island and include in Nature Experience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with Land Trust and Timucuan Parks Foundation to expand sites and facilities along route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49B3CA-1EA7-46F1-913A-CAC94A1C53A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Parks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Council Member Ferraro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Swann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Hoyles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119BDB-A275-4AF4-A444-AE3FADE39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667439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98305-F562-4092-B939-6A0237618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Marine Life Experience Center at Mayport Redevelopment Center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BEB23-D6A8-4FFB-8D49-E09735C6C0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DF47E-9F18-429C-8865-ED7BA73A0308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E9EC80-9908-4902-BDDA-A284A19FE5D7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 Complete Mayport redevelopment as center of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Marine Life Experience</a:t>
            </a: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Reconstruct Docks for commercial fishing, charter boats and rec. users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OCEARCH museum at Mayport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ABD292-BCFC-4CE5-AB6A-CDBFDF02D8A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Parks</a:t>
            </a: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Works</a:t>
            </a: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Mayport Waterfront Partnership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Pringle 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6423D6-FDC3-40A3-8EE1-569D3CF0E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022991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3A246-9802-4085-8A2C-FBB4BE818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Downtown Waterfront Experience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BDEA88-5E80-4030-A2FD-A08DD848C5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0A78E7-F797-4489-B844-F0CDE4806B74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5D8403-B839-44B9-976B-75599762E1A8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17. Develop the </a:t>
            </a:r>
            <a:r>
              <a:rPr lang="en-US" sz="12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Downtown Waterfront Experience</a:t>
            </a:r>
            <a:endParaRPr lang="en-US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lphaLcParenR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Riverwalk Nodes</a:t>
            </a:r>
          </a:p>
          <a:p>
            <a:pPr lvl="0">
              <a:buFont typeface="+mj-lt"/>
              <a:buAutoNum type="alphaLcParenR"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Northbank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Creeks (McCoy’s/Hogan’s)</a:t>
            </a:r>
          </a:p>
          <a:p>
            <a:pPr lvl="0">
              <a:buFont typeface="+mj-lt"/>
              <a:buAutoNum type="alphaLcParenR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Downtown Waterfront Development Reference Guide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2FB85F-A534-430F-9D84-A9CB7FC7FCD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Downtown Waterfront 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Brockelman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4B2FC8-5EA2-4A4B-A016-8BB82CA86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31627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14400" y="457200"/>
            <a:ext cx="7520940" cy="5715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en-US" sz="44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114300" indent="0" algn="ctr">
              <a:buNone/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Jacksonville Waterways Commission</a:t>
            </a:r>
          </a:p>
          <a:p>
            <a:pPr marL="114300" indent="0" algn="ctr">
              <a:buNone/>
            </a:pP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US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Commissioners</a:t>
            </a:r>
          </a:p>
          <a:p>
            <a:pPr marL="114300" indent="0">
              <a:buNone/>
            </a:pPr>
            <a:endParaRPr lang="en-US" sz="4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 Al Ferraro, Chair</a:t>
            </a:r>
          </a:p>
          <a:p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 </a:t>
            </a:r>
            <a:r>
              <a:rPr lang="en-US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Ju'Coby</a:t>
            </a:r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Pittman, Vice Chair</a:t>
            </a:r>
          </a:p>
          <a:p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 Matt Carlucci </a:t>
            </a:r>
          </a:p>
          <a:p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 Ron Salem, Pharm. D., Alternate</a:t>
            </a:r>
          </a:p>
          <a:p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Garrett N. Barket </a:t>
            </a:r>
          </a:p>
          <a:p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Robert Birtalan</a:t>
            </a:r>
          </a:p>
          <a:p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Lindsey Brock</a:t>
            </a:r>
          </a:p>
          <a:p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 Brockelman</a:t>
            </a:r>
          </a:p>
          <a:p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Lane Burnett</a:t>
            </a:r>
          </a:p>
          <a:p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 Devereaux</a:t>
            </a:r>
          </a:p>
          <a:p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Rep. Cord Byrd</a:t>
            </a:r>
          </a:p>
          <a:p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Jill D. Haskell</a:t>
            </a:r>
          </a:p>
          <a:p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Raymond S. Pringle, Jr.</a:t>
            </a:r>
          </a:p>
          <a:p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 Hardesty</a:t>
            </a:r>
          </a:p>
          <a:p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Marshall Adkison, Ex-Officio</a:t>
            </a:r>
          </a:p>
          <a:p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Adam Hoyles, Ex-Officio</a:t>
            </a:r>
          </a:p>
          <a:p>
            <a:endParaRPr lang="en-US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en-US" sz="4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Waterways Staff</a:t>
            </a:r>
          </a:p>
          <a:p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Jessica Smith, Legislative Assistant</a:t>
            </a:r>
          </a:p>
          <a:p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Susan Grandin, Asst. General Counsel</a:t>
            </a:r>
          </a:p>
          <a:p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Quinton White, Jacksonville University</a:t>
            </a:r>
          </a:p>
          <a:p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Gerard Pinto, Jacksonville University</a:t>
            </a:r>
          </a:p>
          <a:p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Richard Distel, Research Assistant</a:t>
            </a:r>
          </a:p>
          <a:p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Jim Suber, Waterways Coordinator</a:t>
            </a:r>
            <a:endParaRPr lang="en-US" sz="4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94262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and Marketing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57200" y="1143000"/>
            <a:ext cx="4040188" cy="424305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b="1" dirty="0"/>
              <a:t> </a:t>
            </a:r>
            <a:r>
              <a:rPr lang="en-US" sz="1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and marketing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water related events and opportunities to include: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Periodic review and updates of City website “things to do” water pages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Periodic review and updates of Visit Jacksonville website for water -related events and activities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Pursue development of App by City and or Visit Jacksonville that contains this content and is regularly updated (includes boating app)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to coordinate collection and dissemination of relevant event info from all sources </a:t>
            </a:r>
          </a:p>
          <a:p>
            <a:pPr marL="566928" lvl="0" indent="-457200">
              <a:buFont typeface="+mj-lt"/>
              <a:buAutoNum type="alphaLcParenR"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Reef locations should be added to the website and mobile water sport applications. </a:t>
            </a:r>
          </a:p>
          <a:p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143000"/>
            <a:ext cx="4041775" cy="424305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 Jacksonville/Dalton assumed responsibility under TDC Marketing Contract; COJ revised website to provide extensive info on water facilities and parks but updated event info lacking; </a:t>
            </a: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event info from all sources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Barket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20204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Water Access Facilities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47500" lnSpcReduction="20000"/>
          </a:bodyPr>
          <a:lstStyle/>
          <a:p>
            <a:pPr marL="109728" lvl="0" indent="0" fontAlgn="base">
              <a:buNone/>
            </a:pP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Expand the number of, and improve existing, </a:t>
            </a:r>
            <a:r>
              <a:rPr lang="en-US" sz="2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access facilities</a:t>
            </a:r>
            <a:endParaRPr lang="en-US" sz="2500" b="1" dirty="0">
              <a:effectLst>
                <a:outerShdw sx="0" sy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endParaRPr lang="en-US" sz="2500" dirty="0">
              <a:effectLst>
                <a:outerShdw sx="0" sy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 fontAlgn="base">
              <a:buFont typeface="+mj-lt"/>
              <a:buAutoNum type="alphaLcParenR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trongly encouraging new waterfront developments to provide water access facilities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well as the</a:t>
            </a:r>
          </a:p>
          <a:p>
            <a:pPr marL="566928" lvl="0" indent="-457200" fontAlgn="base">
              <a:buFont typeface="+mj-lt"/>
              <a:buAutoNum type="alphaLcParenR"/>
            </a:pP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new city facilities through the CIP and FIND projects.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66928" indent="-457200">
              <a:buFont typeface="+mj-lt"/>
              <a:buAutoNum type="alphaLcParenR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(Expanding the number and quality of the access points would greatly improve the chances of a successful water taxi and other commercial operations such as dinner cruises, history cruises, wildlife cruises, shopping cruises, museum cruises, Zoo cruises or other tourist related cruises.)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lvl="0" indent="-457200" fontAlgn="base">
              <a:buFont typeface="+mj-lt"/>
              <a:buAutoNum type="alphaLcParenR"/>
            </a:pPr>
            <a:r>
              <a:rPr lang="en-US" sz="2500" dirty="0"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Modify Maritime Management Plan as needed to allow additional water access and marinas as well as seasonal events</a:t>
            </a:r>
          </a:p>
          <a:p>
            <a:pPr marL="566928" lvl="0" indent="-457200" fontAlgn="base">
              <a:buFont typeface="+mj-lt"/>
              <a:buAutoNum type="alphaLcParenR"/>
            </a:pPr>
            <a:r>
              <a:rPr lang="en-US" sz="2500" dirty="0"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Zoo dock access (Swann)</a:t>
            </a:r>
          </a:p>
          <a:p>
            <a:pPr marL="566928" lvl="0" indent="-457200" fontAlgn="base">
              <a:buFont typeface="+mj-lt"/>
              <a:buAutoNum type="alphaLcParenR"/>
            </a:pPr>
            <a:r>
              <a:rPr lang="en-US" sz="2500" dirty="0"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Ft. George/</a:t>
            </a:r>
            <a:r>
              <a:rPr lang="en-US" sz="2500" dirty="0" err="1"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Alimacani</a:t>
            </a:r>
            <a:r>
              <a:rPr lang="en-US" sz="2500" dirty="0"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(Swann)</a:t>
            </a:r>
          </a:p>
          <a:p>
            <a:pPr marL="566928" lvl="0" indent="-457200" fontAlgn="base">
              <a:buFont typeface="+mj-lt"/>
              <a:buAutoNum type="alphaLcParenR"/>
            </a:pPr>
            <a:r>
              <a:rPr lang="en-US" sz="2500" dirty="0"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Water Taxi docks/access </a:t>
            </a:r>
          </a:p>
          <a:p>
            <a:pPr marL="566928" lvl="0" indent="-457200" fontAlgn="base">
              <a:buFont typeface="+mj-lt"/>
              <a:buAutoNum type="alphaLcParenR"/>
            </a:pPr>
            <a:r>
              <a:rPr lang="en-US" sz="2500" dirty="0">
                <a:effectLst>
                  <a:outerShdw sx="0" sy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Liberty Street Basin (Barket)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COJ Planning, Waterways Commission and City Council to consider when reviewing and approving new developments. 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CIP and FIND grants responsibility of Parks and Waterways Commission. 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effort to modify MMP should be addressed by Waterways in conjunction with Dr. White and COJ Planning as staff.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Adkison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Pringle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Ferraro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Swann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731197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Accessibility to Facilities for all users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109728" lvl="0" indent="0">
              <a:buNone/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facilities accessible for all users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Jacksonville should retrofit or build new boating facilities that may be used by citizens of all abilities including the handicapped.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COJ Parks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Pringle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123024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Artificial Reefs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Jacksonville should add more </a:t>
            </a: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 reefs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both offshore and inshore. These reef locations should be added to the website and mobile water sport applications.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EQD for Permitting</a:t>
            </a:r>
          </a:p>
          <a:p>
            <a:pPr marL="109728" indent="0">
              <a:buNone/>
            </a:pP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Brockelman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Ex-Officio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Adkison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Brock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78976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7033B-9769-4235-B6E3-471F7246F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Waterfront Restaurants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0E4D9-B527-4E38-A576-2B95C7A714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224918-F8E2-4600-B09D-DF38B7CEC6F6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76A620-7AE2-4EA5-A5F5-191125FC6D47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Increase number of </a:t>
            </a:r>
            <a:r>
              <a:rPr lang="en-US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waterfront restaurants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etc.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56E5F4-5B91-41C8-99FF-5FC193A7D8C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Planning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7DC511-1091-4D59-9C39-4A5D8AF34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953469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1E6F8-7F4F-466C-A5A2-E3A229AC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Rowing Center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759C4-13D4-4BF9-B596-5EF2594887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12E2E-335A-44B1-BBB2-8E29AC2BF037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283AD1-68F5-4ECD-B507-7724EA5CF1AC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Pursue development of </a:t>
            </a:r>
            <a:r>
              <a:rPr lang="en-US" sz="12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Rowing Center</a:t>
            </a: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Arlington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F6E2F7-6829-4BBB-AD46-126C494C075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Parks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4511E4-97C3-44B0-ADAE-814C8F449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613163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Waterfront Master Plans </a:t>
            </a:r>
            <a:endParaRPr lang="en-US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Create/review/update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waterfront master plans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establish funding priorities, including master planning preserve areas for future amenities (e.g. Dutton Island Preserve as example of facilities)</a:t>
            </a:r>
          </a:p>
          <a:p>
            <a:pPr marL="109728" indent="0">
              <a:buNone/>
            </a:pPr>
            <a:r>
              <a:rPr lang="en-US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city should create a strategic plan for ongoing </a:t>
            </a:r>
            <a:r>
              <a:rPr lang="en-US" sz="12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waterfront maintenance and dredging </a:t>
            </a: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activity.</a:t>
            </a:r>
          </a:p>
          <a:p>
            <a:pPr marL="109728" indent="0"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Develop and post consistent system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signs or markers identifying water routes/trails;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pointing to website or app; and grading launch and route for skill level, etc.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Person/Entity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Parks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en-US" sz="1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Waterways Commissioner Providing Oversight: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Brock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Birtalan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Hoyles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251325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1102</TotalTime>
  <Words>1411</Words>
  <Application>Microsoft Office PowerPoint</Application>
  <PresentationFormat>On-screen Show (4:3)</PresentationFormat>
  <Paragraphs>226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Arial Black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Jacksonville Waterways Commission</vt:lpstr>
      <vt:lpstr>PowerPoint Presentation</vt:lpstr>
      <vt:lpstr>Communication and Marketing </vt:lpstr>
      <vt:lpstr>Water Access Facilities </vt:lpstr>
      <vt:lpstr>Accessibility to Facilities for all users</vt:lpstr>
      <vt:lpstr>Artificial Reefs</vt:lpstr>
      <vt:lpstr>Waterfront Restaurants </vt:lpstr>
      <vt:lpstr>Rowing Center </vt:lpstr>
      <vt:lpstr>Waterfront Master Plans </vt:lpstr>
      <vt:lpstr>Paddling Guides </vt:lpstr>
      <vt:lpstr>Cultivate a Culture Around Our Rivers &amp; Ocean</vt:lpstr>
      <vt:lpstr>Boat Show Presence &amp; Access</vt:lpstr>
      <vt:lpstr>Create &amp; Promote More Water Related Events </vt:lpstr>
      <vt:lpstr>Concessionaires/Vendors</vt:lpstr>
      <vt:lpstr>Expand Nature Experience </vt:lpstr>
      <vt:lpstr>Marine Life Experience Center at Mayport Redevelopment Center</vt:lpstr>
      <vt:lpstr>Downtown Waterfront Experience </vt:lpstr>
    </vt:vector>
  </TitlesOfParts>
  <Company>City of Jacksonville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Smith, Jessica</cp:lastModifiedBy>
  <cp:revision>200</cp:revision>
  <cp:lastPrinted>2019-10-29T13:45:18Z</cp:lastPrinted>
  <dcterms:created xsi:type="dcterms:W3CDTF">2018-03-14T16:49:01Z</dcterms:created>
  <dcterms:modified xsi:type="dcterms:W3CDTF">2020-02-10T13:44:55Z</dcterms:modified>
</cp:coreProperties>
</file>